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1" r:id="rId3"/>
    <p:sldId id="282" r:id="rId4"/>
    <p:sldId id="284" r:id="rId6"/>
    <p:sldId id="372" r:id="rId7"/>
    <p:sldId id="285" r:id="rId8"/>
    <p:sldId id="286" r:id="rId9"/>
    <p:sldId id="280" r:id="rId10"/>
    <p:sldId id="287" r:id="rId11"/>
    <p:sldId id="288" r:id="rId12"/>
    <p:sldId id="289" r:id="rId13"/>
    <p:sldId id="292" r:id="rId14"/>
    <p:sldId id="293" r:id="rId15"/>
    <p:sldId id="294" r:id="rId16"/>
    <p:sldId id="295" r:id="rId17"/>
    <p:sldId id="296" r:id="rId18"/>
    <p:sldId id="297" r:id="rId19"/>
    <p:sldId id="298" r:id="rId20"/>
    <p:sldId id="299" r:id="rId21"/>
    <p:sldId id="300" r:id="rId22"/>
    <p:sldId id="301" r:id="rId23"/>
    <p:sldId id="325" r:id="rId24"/>
    <p:sldId id="326" r:id="rId25"/>
    <p:sldId id="327" r:id="rId26"/>
    <p:sldId id="330" r:id="rId27"/>
    <p:sldId id="329" r:id="rId28"/>
    <p:sldId id="333" r:id="rId29"/>
    <p:sldId id="334" r:id="rId30"/>
    <p:sldId id="336" r:id="rId31"/>
    <p:sldId id="337" r:id="rId32"/>
    <p:sldId id="338" r:id="rId33"/>
    <p:sldId id="339" r:id="rId34"/>
    <p:sldId id="341" r:id="rId35"/>
    <p:sldId id="357" r:id="rId36"/>
    <p:sldId id="358" r:id="rId37"/>
    <p:sldId id="342" r:id="rId38"/>
    <p:sldId id="343" r:id="rId39"/>
    <p:sldId id="344" r:id="rId40"/>
    <p:sldId id="346" r:id="rId41"/>
    <p:sldId id="347" r:id="rId42"/>
    <p:sldId id="348" r:id="rId43"/>
    <p:sldId id="349" r:id="rId44"/>
    <p:sldId id="350" r:id="rId45"/>
    <p:sldId id="351" r:id="rId46"/>
    <p:sldId id="352" r:id="rId47"/>
    <p:sldId id="354" r:id="rId48"/>
    <p:sldId id="355" r:id="rId49"/>
    <p:sldId id="332" r:id="rId50"/>
  </p:sldIdLst>
  <p:sldSz cx="12192000" cy="6858000"/>
  <p:notesSz cx="6858000" cy="9144000"/>
  <p:embeddedFontLst>
    <p:embeddedFont>
      <p:font typeface="Questrial"/>
      <p:regular r:id="rId54"/>
    </p:embeddedFont>
    <p:embeddedFont>
      <p:font typeface="Fredericka the Great" panose="02000000000000000000"/>
      <p:regular r:id="rId55"/>
    </p:embeddedFont>
    <p:embeddedFont>
      <p:font typeface="Poppins" panose="00000400000000000000"/>
      <p:regular r:id="rId56"/>
      <p:bold r:id="rId57"/>
      <p:italic r:id="rId58"/>
      <p:boldItalic r:id="rId59"/>
    </p:embeddedFont>
    <p:embeddedFont>
      <p:font typeface="Homemade Apple" panose="02000000000000000000"/>
      <p:regular r:id="rId60"/>
    </p:embeddedFont>
    <p:embeddedFont>
      <p:font typeface="Shadows Into Light Two" panose="02000506000000020004"/>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76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8.fntdata"/><Relationship Id="rId60" Type="http://schemas.openxmlformats.org/officeDocument/2006/relationships/font" Target="fonts/font7.fntdata"/><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400000000000000"/>
                  <a:ea typeface="Poppins" panose="00000400000000000000"/>
                  <a:cs typeface="Poppins" panose="00000400000000000000"/>
                  <a:sym typeface="Poppins" panose="00000400000000000000"/>
                </a:rPr>
                <a:t>Free </a:t>
              </a:r>
              <a:r>
                <a:rPr lang="en-GB" sz="3600">
                  <a:solidFill>
                    <a:srgbClr val="3F3F3F"/>
                  </a:solidFill>
                  <a:latin typeface="Poppins" panose="00000400000000000000"/>
                  <a:ea typeface="Poppins" panose="00000400000000000000"/>
                  <a:cs typeface="Poppins" panose="00000400000000000000"/>
                  <a:sym typeface="Poppins" panose="00000400000000000000"/>
                </a:rPr>
                <a:t>themes and templates for </a:t>
              </a:r>
              <a:r>
                <a:rPr lang="en-GB" sz="3600" b="1">
                  <a:solidFill>
                    <a:srgbClr val="3F3F3F"/>
                  </a:solidFill>
                  <a:latin typeface="Poppins" panose="00000400000000000000"/>
                  <a:ea typeface="Poppins" panose="00000400000000000000"/>
                  <a:cs typeface="Poppins" panose="00000400000000000000"/>
                  <a:sym typeface="Poppins" panose="00000400000000000000"/>
                </a:rPr>
                <a:t>Google Slides</a:t>
              </a:r>
              <a:r>
                <a:rPr lang="en-GB" sz="3600">
                  <a:solidFill>
                    <a:srgbClr val="3F3F3F"/>
                  </a:solidFill>
                  <a:latin typeface="Poppins" panose="00000400000000000000"/>
                  <a:ea typeface="Poppins" panose="00000400000000000000"/>
                  <a:cs typeface="Poppins" panose="00000400000000000000"/>
                  <a:sym typeface="Poppins" panose="00000400000000000000"/>
                </a:rPr>
                <a:t> or </a:t>
              </a:r>
              <a:r>
                <a:rPr lang="en-GB" sz="3600" b="1">
                  <a:solidFill>
                    <a:srgbClr val="3F3F3F"/>
                  </a:solidFill>
                  <a:latin typeface="Poppins" panose="00000400000000000000"/>
                  <a:ea typeface="Poppins" panose="00000400000000000000"/>
                  <a:cs typeface="Poppins" panose="00000400000000000000"/>
                  <a:sym typeface="Poppins" panose="00000400000000000000"/>
                </a:rPr>
                <a:t>PowerPoint</a:t>
              </a: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r>
                <a:rPr lang="en-GB" sz="3000" b="1">
                  <a:solidFill>
                    <a:srgbClr val="FFCB25"/>
                  </a:solidFill>
                  <a:latin typeface="Poppins" panose="00000400000000000000"/>
                  <a:ea typeface="Poppins" panose="00000400000000000000"/>
                  <a:cs typeface="Poppins" panose="00000400000000000000"/>
                  <a:sym typeface="Poppins" panose="00000400000000000000"/>
                </a:rPr>
                <a:t>NOT to be sold as is or modified!</a:t>
              </a:r>
              <a:endParaRPr sz="3000" b="1">
                <a:solidFill>
                  <a:srgbClr val="FFCB25"/>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700">
                  <a:solidFill>
                    <a:srgbClr val="3F3F3F"/>
                  </a:solidFill>
                  <a:latin typeface="Poppins" panose="00000400000000000000"/>
                  <a:ea typeface="Poppins" panose="00000400000000000000"/>
                  <a:cs typeface="Poppins" panose="00000400000000000000"/>
                  <a:sym typeface="Poppins" panose="00000400000000000000"/>
                </a:rPr>
                <a:t>Read </a:t>
              </a:r>
              <a:r>
                <a:rPr lang="en-GB" sz="2700" u="sng">
                  <a:solidFill>
                    <a:srgbClr val="3F3F3F"/>
                  </a:solidFill>
                  <a:latin typeface="Poppins" panose="00000400000000000000"/>
                  <a:ea typeface="Poppins" panose="00000400000000000000"/>
                  <a:cs typeface="Poppins" panose="00000400000000000000"/>
                  <a:sym typeface="Poppins" panose="00000400000000000000"/>
                  <a:hlinkClick r:id="rId2"/>
                </a:rPr>
                <a:t>FAQ</a:t>
              </a:r>
              <a:r>
                <a:rPr lang="en-GB" sz="4400" b="1">
                  <a:solidFill>
                    <a:srgbClr val="FFCB25"/>
                  </a:solidFill>
                  <a:latin typeface="Poppins" panose="00000400000000000000"/>
                  <a:ea typeface="Poppins" panose="00000400000000000000"/>
                  <a:cs typeface="Poppins" panose="00000400000000000000"/>
                  <a:sym typeface="Poppins" panose="00000400000000000000"/>
                </a:rPr>
                <a:t> </a:t>
              </a:r>
              <a:r>
                <a:rPr lang="en-GB" sz="2700">
                  <a:solidFill>
                    <a:srgbClr val="3F3F3F"/>
                  </a:solidFill>
                  <a:latin typeface="Poppins" panose="00000400000000000000"/>
                  <a:ea typeface="Poppins" panose="00000400000000000000"/>
                  <a:cs typeface="Poppins" panose="00000400000000000000"/>
                  <a:sym typeface="Poppins" panose="00000400000000000000"/>
                </a:rPr>
                <a:t>on slidesmania.com</a:t>
              </a:r>
              <a:endParaRPr sz="2700">
                <a:solidFill>
                  <a:srgbClr val="3F3F3F"/>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000">
                  <a:solidFill>
                    <a:srgbClr val="3F3F3F"/>
                  </a:solidFill>
                  <a:latin typeface="Poppins" panose="00000400000000000000"/>
                  <a:ea typeface="Poppins" panose="00000400000000000000"/>
                  <a:cs typeface="Poppins" panose="00000400000000000000"/>
                  <a:sym typeface="Poppins" panose="00000400000000000000"/>
                </a:rPr>
                <a:t>Do not remove the slidesmania.com text on the sides.</a:t>
              </a:r>
              <a:endParaRPr sz="2000">
                <a:solidFill>
                  <a:srgbClr val="3F3F3F"/>
                </a:solidFill>
                <a:latin typeface="Poppins" panose="00000400000000000000"/>
                <a:ea typeface="Poppins" panose="00000400000000000000"/>
                <a:cs typeface="Poppins" panose="00000400000000000000"/>
                <a:sym typeface="Poppins" panose="000004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3.xml"/><Relationship Id="rId2" Type="http://schemas.openxmlformats.org/officeDocument/2006/relationships/image" Target="../media/image28.jpeg"/><Relationship Id="rId1" Type="http://schemas.openxmlformats.org/officeDocument/2006/relationships/image" Target="../media/image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 hoặc có giá trị thiếu</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Giải quyết khá tốt (nhưng không hoàn toàn) vấn đề overfitting.</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83362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83362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3" name="Flowchart: Alternate Process 2"/>
          <p:cNvSpPr/>
          <p:nvPr/>
        </p:nvSpPr>
        <p:spPr>
          <a:xfrm>
            <a:off x="4043680" y="1908175"/>
            <a:ext cx="1075055" cy="44577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999105" y="266890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118735" y="266890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2568575" y="348551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89382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256857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3745230" y="4662170"/>
            <a:ext cx="894715" cy="480060"/>
          </a:xfrm>
          <a:prstGeom prst="flowChartAlternateProcess">
            <a:avLst/>
          </a:prstGeom>
          <a:gradFill>
            <a:gsLst>
              <a:gs pos="0">
                <a:srgbClr val="14CD68"/>
              </a:gs>
              <a:gs pos="100000">
                <a:srgbClr val="0B6E3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91109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6012180" y="348551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5015230"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609790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3016250" y="396557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3009265" y="397764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3446780" y="314896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3016250" y="314896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3446780" y="235394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4581525" y="235394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5358765" y="314896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5566410" y="314896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5462905" y="3965575"/>
            <a:ext cx="99695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6468110" y="397764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7478395" y="2872105"/>
            <a:ext cx="2232025" cy="1322070"/>
          </a:xfrm>
          <a:prstGeom prst="rect">
            <a:avLst/>
          </a:prstGeom>
          <a:noFill/>
        </p:spPr>
        <p:txBody>
          <a:bodyPr wrap="square" rtlCol="0">
            <a:spAutoFit/>
          </a:bodyPr>
          <a:p>
            <a:r>
              <a:rPr lang="en-US" sz="4000" b="1">
                <a:solidFill>
                  <a:schemeClr val="tx2"/>
                </a:solidFill>
              </a:rPr>
              <a:t>YES : 5</a:t>
            </a:r>
            <a:endParaRPr lang="en-US" sz="4000" b="1">
              <a:solidFill>
                <a:schemeClr val="tx2"/>
              </a:solidFill>
            </a:endParaRPr>
          </a:p>
          <a:p>
            <a:r>
              <a:rPr lang="en-US" sz="4000" b="1">
                <a:solidFill>
                  <a:schemeClr val="tx2"/>
                </a:solidFill>
              </a:rPr>
              <a:t>NO   : 1</a:t>
            </a:r>
            <a:endParaRPr lang="en-US" sz="40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r>
                        <a:rPr lang="en-US"/>
                        <a:t>Yes</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A*</a:t>
            </a:r>
            <a:br>
              <a:rPr lang="en-US" altLang="en-GB"/>
            </a:br>
            <a:r>
              <a:rPr lang="en-US" altLang="en-GB"/>
              <a:t>( A Star )</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A*</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A* là một thuật toán tìm kiếm trong đồ thị. Thuật toán này tìm một đường đi từ một nút khởi đầu tới một nút đích cho trước (hoặc tới một nút thỏa mãn một điều kiện đích) có sử dụng hàm để ước lượng khoảng cách hay còn gọi là hàm Heuristic.</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52220" y="128679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This is our team.</a:t>
            </a:r>
            <a:endParaRPr 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ltLang="en-GB"/>
              <a:t>Peter Hart</a:t>
            </a:r>
            <a:r>
              <a:rPr lang="en-GB"/>
              <a:t>.</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Nils Nilsson.</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Bertram Raphael.</a:t>
            </a:r>
            <a:endParaRPr lang="en-GB"/>
          </a:p>
        </p:txBody>
      </p:sp>
      <p:sp>
        <p:nvSpPr>
          <p:cNvPr id="1453" name="Google Shape;1453;p38"/>
          <p:cNvSpPr txBox="1"/>
          <p:nvPr>
            <p:ph type="body" idx="4"/>
          </p:nvPr>
        </p:nvSpPr>
        <p:spPr>
          <a:xfrm>
            <a:off x="2225040" y="4864735"/>
            <a:ext cx="7303135" cy="92519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a:t>Thuật toán A* được mô tả lần đầu vào năm 1968 bởi Peter Hart, Nils Nilsson và Bertram Raphael. Với ý tưởng tránh việc xét các nhánh tìm kiếm đã xác định là có chi phí cao.</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17211" y="2320656"/>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0" name="Picture 99"/>
          <p:cNvPicPr/>
          <p:nvPr/>
        </p:nvPicPr>
        <p:blipFill>
          <a:blip r:embed="rId1"/>
          <a:stretch>
            <a:fillRect/>
          </a:stretch>
        </p:blipFill>
        <p:spPr>
          <a:xfrm rot="21240000">
            <a:off x="2524125" y="2343785"/>
            <a:ext cx="1517015" cy="1397000"/>
          </a:xfrm>
          <a:prstGeom prst="rect">
            <a:avLst/>
          </a:prstGeom>
          <a:noFill/>
          <a:ln w="9525">
            <a:noFill/>
          </a:ln>
        </p:spPr>
      </p:pic>
      <p:pic>
        <p:nvPicPr>
          <p:cNvPr id="101" name="Picture 100"/>
          <p:cNvPicPr/>
          <p:nvPr/>
        </p:nvPicPr>
        <p:blipFill>
          <a:blip r:embed="rId2"/>
          <a:stretch>
            <a:fillRect/>
          </a:stretch>
        </p:blipFill>
        <p:spPr>
          <a:xfrm>
            <a:off x="5398135" y="2374265"/>
            <a:ext cx="1377950" cy="1351915"/>
          </a:xfrm>
          <a:prstGeom prst="rect">
            <a:avLst/>
          </a:prstGeom>
          <a:noFill/>
          <a:ln w="9525">
            <a:noFill/>
          </a:ln>
        </p:spPr>
      </p:pic>
      <p:pic>
        <p:nvPicPr>
          <p:cNvPr id="102" name="Picture 101"/>
          <p:cNvPicPr/>
          <p:nvPr/>
        </p:nvPicPr>
        <p:blipFill>
          <a:blip r:embed="rId3"/>
          <a:stretch>
            <a:fillRect/>
          </a:stretch>
        </p:blipFill>
        <p:spPr>
          <a:xfrm rot="240000">
            <a:off x="8195945" y="2362835"/>
            <a:ext cx="1437005" cy="134493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2" name="Text Box 1"/>
          <p:cNvSpPr txBox="1"/>
          <p:nvPr/>
        </p:nvSpPr>
        <p:spPr>
          <a:xfrm>
            <a:off x="2994025" y="1857375"/>
            <a:ext cx="5964555" cy="2861310"/>
          </a:xfrm>
          <a:prstGeom prst="rect">
            <a:avLst/>
          </a:prstGeom>
          <a:noFill/>
        </p:spPr>
        <p:txBody>
          <a:bodyPr wrap="square" rtlCol="0">
            <a:spAutoFit/>
          </a:bodyPr>
          <a:p>
            <a:pPr algn="just"/>
            <a:r>
              <a:rPr lang="en-US"/>
              <a:t> </a:t>
            </a:r>
            <a:r>
              <a:rPr lang="en-US" sz="2000">
                <a:solidFill>
                  <a:schemeClr val="tx2"/>
                </a:solidFill>
              </a:rPr>
              <a:t>Thuật toán này sử dụng một danh sách đóng (closed list) và một danh sách mở (open list) để lưu trữ các đỉnh đã được xét và chưa được xét. Thuật toán A* sẽ duyệt qua các đỉnh kề của đỉnh hiện tại và cập nhật lại giá trị f(n) cho các đỉnh kề này. Sau đó, thuật toán chọn đỉnh có giá trị f(n) nhỏ nhất trong danh sách mở làm đỉnh hiện tại và tiếp tục duyệt cho đến khi tìm được đường đi ngắn nhất từ điểm xuất phát tới điểm kết thúc.</a:t>
            </a:r>
            <a:endParaRPr lang="en-US" sz="2000">
              <a:solidFill>
                <a:schemeClr val="tx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968625" y="1736090"/>
            <a:ext cx="6106160" cy="1630045"/>
          </a:xfrm>
          <a:prstGeom prst="rect">
            <a:avLst/>
          </a:prstGeom>
          <a:noFill/>
        </p:spPr>
        <p:txBody>
          <a:bodyPr wrap="square" rtlCol="0">
            <a:spAutoFit/>
          </a:bodyPr>
          <a:p>
            <a:r>
              <a:rPr lang="en-US" sz="2000">
                <a:solidFill>
                  <a:schemeClr val="tx2"/>
                </a:solidFill>
              </a:rPr>
              <a:t>Sử dụng hàm đánh giá f(n) = g(n) + h(n) </a:t>
            </a:r>
            <a:endParaRPr lang="en-US" sz="2000">
              <a:solidFill>
                <a:schemeClr val="tx2"/>
              </a:solidFill>
            </a:endParaRPr>
          </a:p>
          <a:p>
            <a:r>
              <a:rPr lang="en-US" sz="2000">
                <a:solidFill>
                  <a:schemeClr val="tx2"/>
                </a:solidFill>
              </a:rPr>
              <a:t>○ g(n) = chi phí từ nút gốc cho đến nút hiện tại n </a:t>
            </a:r>
            <a:endParaRPr lang="en-US" sz="2000">
              <a:solidFill>
                <a:schemeClr val="tx2"/>
              </a:solidFill>
            </a:endParaRPr>
          </a:p>
          <a:p>
            <a:r>
              <a:rPr lang="en-US" sz="2000">
                <a:solidFill>
                  <a:schemeClr val="tx2"/>
                </a:solidFill>
              </a:rPr>
              <a:t>○ h(n) = chi phí ước lượng từ nút hiện tại n tới đích</a:t>
            </a:r>
            <a:endParaRPr lang="en-US" sz="2000">
              <a:solidFill>
                <a:schemeClr val="tx2"/>
              </a:solidFill>
            </a:endParaRPr>
          </a:p>
          <a:p>
            <a:r>
              <a:rPr lang="en-US" sz="2000">
                <a:solidFill>
                  <a:schemeClr val="tx2"/>
                </a:solidFill>
              </a:rPr>
              <a:t>○ f(n) = chi phí tổng thể ước lượng của đường đi qua nút hiện tại n đến đích</a:t>
            </a:r>
            <a:endParaRPr lang="en-US" sz="2000">
              <a:solidFill>
                <a:schemeClr val="tx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75185" y="583850"/>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A*</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3429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6</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Lấy ra phần tử có giá trị f(n) nhỏ nhất trong danh sách mở và chuyển nó sang danh sách đóng.</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phần tử này là điểm kết thúc, thuật toán kết thúc.</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không, duyệt qua các đỉnh kề của phần tử này và cập nhật lại giá trị f(n) cho các đỉnh kề này.</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đã được xét trước đó và có giá trị f(n) nhỏ hơn hoặc bằng giá trị f(n) hiện tại, bỏ qua đỉnh này.</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chưa được xét trước đó hoặc có giá trị f(n) lớn hơn giá trị f(n) hiện tại, thêm đỉnh này vào danh sách mở.</a:t>
            </a:r>
            <a:endParaRPr sz="1335">
              <a:solidFill>
                <a:schemeClr val="lt2"/>
              </a:solidFill>
              <a:latin typeface="Questrial"/>
              <a:ea typeface="Questrial"/>
              <a:cs typeface="Questrial"/>
              <a:sym typeface="Questrial"/>
            </a:endParaRPr>
          </a:p>
        </p:txBody>
      </p:sp>
      <p:sp>
        <p:nvSpPr>
          <p:cNvPr id="3" name="Text Box 2"/>
          <p:cNvSpPr txBox="1"/>
          <p:nvPr/>
        </p:nvSpPr>
        <p:spPr>
          <a:xfrm>
            <a:off x="3267075" y="1347470"/>
            <a:ext cx="5647690" cy="306705"/>
          </a:xfrm>
          <a:prstGeom prst="rect">
            <a:avLst/>
          </a:prstGeom>
          <a:noFill/>
        </p:spPr>
        <p:txBody>
          <a:bodyPr wrap="square" rtlCol="0">
            <a:spAutoFit/>
          </a:bodyPr>
          <a:p>
            <a:r>
              <a:rPr lang="en-US">
                <a:solidFill>
                  <a:schemeClr val="tx2"/>
                </a:solidFill>
              </a:rPr>
              <a:t>Bước 1: Khởi tạo danh sách mở với điểm xuất phát và giá trị f(n) = 0.</a:t>
            </a:r>
            <a:endParaRPr lang="en-US">
              <a:solidFill>
                <a:schemeClr val="tx2"/>
              </a:solidFill>
            </a:endParaRPr>
          </a:p>
        </p:txBody>
      </p:sp>
      <p:sp>
        <p:nvSpPr>
          <p:cNvPr id="2" name="Text Box 1"/>
          <p:cNvSpPr txBox="1"/>
          <p:nvPr/>
        </p:nvSpPr>
        <p:spPr>
          <a:xfrm>
            <a:off x="1703705" y="5621655"/>
            <a:ext cx="8815070" cy="306705"/>
          </a:xfrm>
          <a:prstGeom prst="rect">
            <a:avLst/>
          </a:prstGeom>
          <a:noFill/>
        </p:spPr>
        <p:txBody>
          <a:bodyPr wrap="square" rtlCol="0">
            <a:spAutoFit/>
          </a:bodyPr>
          <a:p>
            <a:pPr algn="l"/>
            <a:r>
              <a:rPr lang="en-US">
                <a:solidFill>
                  <a:schemeClr val="tx2"/>
                </a:solidFill>
              </a:rPr>
              <a:t>Lặp lại các bước 2-6 cho đến khi tìm được đường đi ngắn nhất từ điểm xuất phát tới điểm kết thúc</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Đặc điểm của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Đặc Điểm</a:t>
            </a:r>
            <a:r>
              <a:rPr lang="en-GB"/>
              <a:t>.</a:t>
            </a:r>
            <a:endParaRPr 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a:solidFill>
                  <a:schemeClr val="lt2"/>
                </a:solidFill>
                <a:latin typeface="Questrial"/>
                <a:ea typeface="Questrial"/>
                <a:cs typeface="Questrial"/>
                <a:sym typeface="Questrial"/>
              </a:rPr>
              <a:t>Chống lặp lại</a:t>
            </a:r>
            <a:endParaRPr lang="en-US"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chống lặp lại</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396875"/>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gian các trạng thái là vô hạn</a:t>
            </a:r>
            <a:endPar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884448" y="22014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4400">
                <a:solidFill>
                  <a:schemeClr val="lt2"/>
                </a:solidFill>
                <a:latin typeface="Questrial"/>
                <a:ea typeface="Questrial"/>
                <a:cs typeface="Questrial"/>
                <a:sym typeface="Questrial"/>
              </a:rPr>
              <a:t>Không gian các trạng thái hữu hạn</a:t>
            </a:r>
            <a:endParaRPr lang="en-US" sz="44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 </a:t>
            </a:r>
            <a:r>
              <a:rPr lang="en-US" sz="1335">
                <a:solidFill>
                  <a:schemeClr val="lt2"/>
                </a:solidFill>
                <a:latin typeface="Questrial"/>
                <a:ea typeface="Questrial"/>
                <a:cs typeface="Questrial"/>
                <a:sym typeface="Questrial"/>
              </a:rPr>
              <a:t>G</a:t>
            </a:r>
            <a:r>
              <a:rPr sz="1335">
                <a:solidFill>
                  <a:schemeClr val="lt2"/>
                </a:solidFill>
                <a:latin typeface="Questrial"/>
                <a:ea typeface="Questrial"/>
                <a:cs typeface="Questrial"/>
                <a:sym typeface="Questrial"/>
              </a:rPr>
              <a:t>iải thuật A* là hoàn chỉnh (tìm được lời giải).</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thì giải thuật A* là không hoàn chỉnh</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giải thuật A* là không hoàn chỉnh</a:t>
            </a:r>
            <a:endParaRPr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3886200"/>
            <a:ext cx="7262495" cy="1568450"/>
          </a:xfrm>
          <a:prstGeom prst="rect">
            <a:avLst/>
          </a:prstGeom>
          <a:noFill/>
        </p:spPr>
        <p:txBody>
          <a:bodyPr wrap="square" rtlCol="0">
            <a:spAutoFit/>
          </a:bodyPr>
          <a:p>
            <a:pPr algn="ctr"/>
            <a:r>
              <a:rPr lang="en-US" sz="2400">
                <a:solidFill>
                  <a:schemeClr val="tx2"/>
                </a:solidFill>
              </a:rPr>
              <a:t>tìm được đường đi ngắn nhất nếu tồn tại một đường đi như thế. Tuy nhiên, thuật toán này không đảm bảo sẽ chạy nhanh hơn các thuật toán tìm kiếm đơn giản hơn.</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522220" y="1471930"/>
            <a:ext cx="7140575" cy="3107690"/>
          </a:xfrm>
          <a:prstGeom prst="rect">
            <a:avLst/>
          </a:prstGeom>
          <a:noFill/>
        </p:spPr>
        <p:txBody>
          <a:bodyPr wrap="square" rtlCol="0">
            <a:spAutoFit/>
          </a:bodyPr>
          <a:p>
            <a:r>
              <a:rPr lang="en-US">
                <a:solidFill>
                  <a:schemeClr val="tx2"/>
                </a:solidFill>
              </a:rPr>
              <a:t>Thuật toán của cây quyết định được mô tả như sau:</a:t>
            </a:r>
            <a:endParaRPr lang="en-US">
              <a:solidFill>
                <a:schemeClr val="tx2"/>
              </a:solidFill>
            </a:endParaRPr>
          </a:p>
          <a:p>
            <a:r>
              <a:rPr lang="en-US">
                <a:solidFill>
                  <a:schemeClr val="tx2"/>
                </a:solidFill>
              </a:rPr>
              <a:t>1. Chọn thuộc tính tốt nhất để làm nút gốc của cây. Thuộc tính tốt nhất là thuộc tính có khả năng phân loại tốt nhất dữ liệu huần luyện</a:t>
            </a:r>
            <a:endParaRPr lang="en-US">
              <a:solidFill>
                <a:schemeClr val="tx2"/>
              </a:solidFill>
            </a:endParaRPr>
          </a:p>
          <a:p>
            <a:r>
              <a:rPr lang="en-US">
                <a:solidFill>
                  <a:schemeClr val="tx2"/>
                </a:solidFill>
              </a:rPr>
              <a:t>2. Chia tập dữ liệu huyến luyện thành các tập con dựa trên giá trị của thuộc tính được chọn. Mỗi tập con tương ứng với một giá trị của thuộc tính.</a:t>
            </a:r>
            <a:endParaRPr lang="en-US">
              <a:solidFill>
                <a:schemeClr val="tx2"/>
              </a:solidFill>
            </a:endParaRPr>
          </a:p>
          <a:p>
            <a:r>
              <a:rPr lang="en-US">
                <a:solidFill>
                  <a:schemeClr val="tx2"/>
                </a:solidFill>
              </a:rPr>
              <a:t>3. Đối với mỗi tập con, tiếp tục chọn thuộc tính tốt nhất để làm nút con ( child node) tiếp theo. Lặp lại quá trình chia tập dữ liệu cho đến khi đạt được các điều kiện dừng, ví dụ như khi không còn thuộc tính để chọn hoặc khi các tập dữ liệu thuộc cùng một lớp.</a:t>
            </a:r>
            <a:endParaRPr lang="en-US">
              <a:solidFill>
                <a:schemeClr val="tx2"/>
              </a:solidFill>
            </a:endParaRPr>
          </a:p>
          <a:p>
            <a:r>
              <a:rPr lang="en-US">
                <a:solidFill>
                  <a:schemeClr val="tx2"/>
                </a:solidFill>
              </a:rPr>
              <a:t>4. Gán nhãn cho các nút lá ( leaf nodes ) dựa trên phân phối lớp của các điểm dữ liệu trong tập huấn luyện. Một nút lá có thể đại diện cho một lớp duy nhất hoặc một giá trị dự đoán.</a:t>
            </a:r>
            <a:endParaRPr lang="en-US">
              <a:solidFill>
                <a:schemeClr val="tx2"/>
              </a:solidFill>
            </a:endParaRPr>
          </a:p>
          <a:p>
            <a:r>
              <a:rPr lang="en-US">
                <a:solidFill>
                  <a:schemeClr val="tx2"/>
                </a:solidFill>
              </a:rPr>
              <a:t>5. Cây quyết định đã được xây dựng và có thể được sử dụng để dự đoán nhãn cho các điểm dữ liệu mới bằng cách di chuyển từ gốc đến nút lá tương ứng với giá trị của các thuộc tính.</a:t>
            </a:r>
            <a:endParaRPr lang="en-US">
              <a:solidFill>
                <a:schemeClr val="tx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Cần phải có hàm heuristic phù hợp để đạt được hiệu quả cao nhất</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A*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06</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953135"/>
          </a:xfrm>
          <a:prstGeom prst="rect">
            <a:avLst/>
          </a:prstGeom>
          <a:noFill/>
        </p:spPr>
        <p:txBody>
          <a:bodyPr wrap="square" rtlCol="0">
            <a:spAutoFit/>
          </a:bodyPr>
          <a:p>
            <a:pPr algn="ctr"/>
            <a:r>
              <a:rPr lang="en-US">
                <a:solidFill>
                  <a:schemeClr val="tx2"/>
                </a:solidFill>
              </a:rPr>
              <a:t> được sử dụng rộng rãi trong các ứng dụng trí tuệ nhân tạo và trò chơi điện tử để tìm đường đi ngắn nhất từ một điểm đến một điểm khác trên bản đồ. Thuật toán này cũng được sử dụng trong các ứng dụng thực tế như lập kế hoạch di chuyển cho robot và xe tự hành.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135" y="234738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a:t>T</a:t>
            </a:r>
            <a:r>
              <a:rPr sz="3200"/>
              <a:t>ìm đường</a:t>
            </a:r>
            <a:br>
              <a:rPr sz="3200"/>
            </a:br>
            <a:r>
              <a:rPr sz="3200"/>
              <a:t> đi ngắn nhất giữa</a:t>
            </a:r>
            <a:br>
              <a:rPr sz="3200"/>
            </a:br>
            <a:r>
              <a:rPr sz="3200"/>
              <a:t> hai điểm</a:t>
            </a:r>
            <a:br>
              <a:rPr sz="3200"/>
            </a:br>
            <a:r>
              <a:rPr sz="3200"/>
              <a:t> trên bản đồ.</a:t>
            </a:r>
            <a:endParaRPr sz="3200"/>
          </a:p>
          <a:p>
            <a:pPr marL="0" lvl="0" indent="0" algn="l" rtl="0">
              <a:spcBef>
                <a:spcPts val="0"/>
              </a:spcBef>
              <a:spcAft>
                <a:spcPts val="0"/>
              </a:spcAft>
              <a:buNone/>
            </a:pPr>
            <a:endParaRPr sz="32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3" name="Picture 102"/>
          <p:cNvPicPr/>
          <p:nvPr/>
        </p:nvPicPr>
        <p:blipFill>
          <a:blip r:embed="rId2"/>
          <a:stretch>
            <a:fillRect/>
          </a:stretch>
        </p:blipFill>
        <p:spPr>
          <a:xfrm>
            <a:off x="5048250" y="2731770"/>
            <a:ext cx="3990340" cy="3432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3188" y="40397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5500"/>
              <a:t>Lập trình game</a:t>
            </a:r>
            <a:endParaRPr lang="en-US"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4" name="Picture 103"/>
          <p:cNvPicPr/>
          <p:nvPr/>
        </p:nvPicPr>
        <p:blipFill>
          <a:blip r:embed="rId2"/>
          <a:stretch>
            <a:fillRect/>
          </a:stretch>
        </p:blipFill>
        <p:spPr>
          <a:xfrm>
            <a:off x="887730" y="1717040"/>
            <a:ext cx="6102350" cy="3423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590415" y="1959395"/>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Sử dụng trong các hệ thống điều khiển tự động</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5" name="Picture 104"/>
          <p:cNvPicPr/>
          <p:nvPr/>
        </p:nvPicPr>
        <p:blipFill>
          <a:blip r:embed="rId2"/>
          <a:stretch>
            <a:fillRect/>
          </a:stretch>
        </p:blipFill>
        <p:spPr>
          <a:xfrm>
            <a:off x="5045075" y="2731770"/>
            <a:ext cx="4805045" cy="3381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2" name="Text Box 1"/>
          <p:cNvSpPr txBox="1"/>
          <p:nvPr/>
        </p:nvSpPr>
        <p:spPr>
          <a:xfrm>
            <a:off x="2440940" y="1471930"/>
            <a:ext cx="1744980" cy="460375"/>
          </a:xfrm>
          <a:prstGeom prst="rect">
            <a:avLst/>
          </a:prstGeom>
          <a:noFill/>
        </p:spPr>
        <p:txBody>
          <a:bodyPr wrap="square" rtlCol="0">
            <a:spAutoFit/>
          </a:bodyPr>
          <a:p>
            <a:r>
              <a:rPr lang="en-US" sz="2400" b="1">
                <a:solidFill>
                  <a:schemeClr val="tx2"/>
                </a:solidFill>
              </a:rPr>
              <a:t>EXAMPE:</a:t>
            </a:r>
            <a:endParaRPr lang="en-US" sz="2400" b="1">
              <a:solidFill>
                <a:schemeClr val="tx2"/>
              </a:solidFill>
            </a:endParaRPr>
          </a:p>
        </p:txBody>
      </p:sp>
      <p:cxnSp>
        <p:nvCxnSpPr>
          <p:cNvPr id="3" name="Straight Connector 2"/>
          <p:cNvCxnSpPr/>
          <p:nvPr/>
        </p:nvCxnSpPr>
        <p:spPr>
          <a:xfrm>
            <a:off x="3201670" y="2334260"/>
            <a:ext cx="10160" cy="320548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2186940" y="2800985"/>
            <a:ext cx="2039620" cy="2540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2186305" y="2364740"/>
            <a:ext cx="833120" cy="306705"/>
          </a:xfrm>
          <a:prstGeom prst="rect">
            <a:avLst/>
          </a:prstGeom>
          <a:noFill/>
        </p:spPr>
        <p:txBody>
          <a:bodyPr wrap="square" rtlCol="0">
            <a:spAutoFit/>
          </a:bodyPr>
          <a:p>
            <a:r>
              <a:rPr lang="en-US">
                <a:solidFill>
                  <a:schemeClr val="tx2"/>
                </a:solidFill>
              </a:rPr>
              <a:t>STATE</a:t>
            </a:r>
            <a:endParaRPr lang="en-US">
              <a:solidFill>
                <a:schemeClr val="tx2"/>
              </a:solidFill>
            </a:endParaRPr>
          </a:p>
        </p:txBody>
      </p:sp>
      <p:sp>
        <p:nvSpPr>
          <p:cNvPr id="6" name="Text Box 5"/>
          <p:cNvSpPr txBox="1"/>
          <p:nvPr/>
        </p:nvSpPr>
        <p:spPr>
          <a:xfrm>
            <a:off x="3404870" y="2374900"/>
            <a:ext cx="791210" cy="306705"/>
          </a:xfrm>
          <a:prstGeom prst="rect">
            <a:avLst/>
          </a:prstGeom>
          <a:noFill/>
        </p:spPr>
        <p:txBody>
          <a:bodyPr wrap="square" rtlCol="0">
            <a:spAutoFit/>
          </a:bodyPr>
          <a:p>
            <a:r>
              <a:rPr lang="en-US">
                <a:solidFill>
                  <a:schemeClr val="tx2"/>
                </a:solidFill>
              </a:rPr>
              <a:t>h(n)</a:t>
            </a:r>
            <a:endParaRPr lang="en-US">
              <a:solidFill>
                <a:schemeClr val="tx2"/>
              </a:solidFill>
            </a:endParaRPr>
          </a:p>
        </p:txBody>
      </p:sp>
      <p:sp>
        <p:nvSpPr>
          <p:cNvPr id="7" name="Text Box 6"/>
          <p:cNvSpPr txBox="1"/>
          <p:nvPr/>
        </p:nvSpPr>
        <p:spPr>
          <a:xfrm>
            <a:off x="2451100" y="2955925"/>
            <a:ext cx="517525" cy="2461260"/>
          </a:xfrm>
          <a:prstGeom prst="rect">
            <a:avLst/>
          </a:prstGeom>
          <a:noFill/>
        </p:spPr>
        <p:txBody>
          <a:bodyPr wrap="square" rtlCol="0">
            <a:spAutoFit/>
          </a:bodyPr>
          <a:p>
            <a:r>
              <a:rPr lang="en-US">
                <a:solidFill>
                  <a:schemeClr val="tx2"/>
                </a:solidFill>
              </a:rPr>
              <a:t>S</a:t>
            </a:r>
            <a:endParaRPr lang="en-US">
              <a:solidFill>
                <a:schemeClr val="tx2"/>
              </a:solidFill>
            </a:endParaRPr>
          </a:p>
          <a:p>
            <a:endParaRPr lang="en-US">
              <a:solidFill>
                <a:schemeClr val="tx2"/>
              </a:solidFill>
            </a:endParaRPr>
          </a:p>
          <a:p>
            <a:r>
              <a:rPr lang="en-US">
                <a:solidFill>
                  <a:schemeClr val="tx2"/>
                </a:solidFill>
              </a:rPr>
              <a:t>A</a:t>
            </a:r>
            <a:endParaRPr lang="en-US">
              <a:solidFill>
                <a:schemeClr val="tx2"/>
              </a:solidFill>
            </a:endParaRPr>
          </a:p>
          <a:p>
            <a:endParaRPr lang="en-US">
              <a:solidFill>
                <a:schemeClr val="tx2"/>
              </a:solidFill>
            </a:endParaRPr>
          </a:p>
          <a:p>
            <a:r>
              <a:rPr lang="en-US">
                <a:solidFill>
                  <a:schemeClr val="tx2"/>
                </a:solidFill>
              </a:rPr>
              <a:t>B</a:t>
            </a:r>
            <a:endParaRPr lang="en-US">
              <a:solidFill>
                <a:schemeClr val="tx2"/>
              </a:solidFill>
            </a:endParaRPr>
          </a:p>
          <a:p>
            <a:endParaRPr lang="en-US">
              <a:solidFill>
                <a:schemeClr val="tx2"/>
              </a:solidFill>
            </a:endParaRPr>
          </a:p>
          <a:p>
            <a:r>
              <a:rPr lang="en-US">
                <a:solidFill>
                  <a:schemeClr val="tx2"/>
                </a:solidFill>
              </a:rPr>
              <a:t>C</a:t>
            </a:r>
            <a:endParaRPr lang="en-US">
              <a:solidFill>
                <a:schemeClr val="tx2"/>
              </a:solidFill>
            </a:endParaRPr>
          </a:p>
          <a:p>
            <a:endParaRPr lang="en-US">
              <a:solidFill>
                <a:schemeClr val="tx2"/>
              </a:solidFill>
            </a:endParaRPr>
          </a:p>
          <a:p>
            <a:r>
              <a:rPr lang="en-US">
                <a:solidFill>
                  <a:schemeClr val="tx2"/>
                </a:solidFill>
              </a:rPr>
              <a:t>D</a:t>
            </a:r>
            <a:endParaRPr lang="en-US">
              <a:solidFill>
                <a:schemeClr val="tx2"/>
              </a:solidFill>
            </a:endParaRPr>
          </a:p>
          <a:p>
            <a:endParaRPr lang="en-US">
              <a:solidFill>
                <a:schemeClr val="tx2"/>
              </a:solidFill>
            </a:endParaRPr>
          </a:p>
          <a:p>
            <a:r>
              <a:rPr lang="en-US">
                <a:solidFill>
                  <a:schemeClr val="tx2"/>
                </a:solidFill>
              </a:rPr>
              <a:t>G</a:t>
            </a:r>
            <a:endParaRPr lang="en-US">
              <a:solidFill>
                <a:schemeClr val="tx2"/>
              </a:solidFill>
            </a:endParaRPr>
          </a:p>
        </p:txBody>
      </p:sp>
      <p:sp>
        <p:nvSpPr>
          <p:cNvPr id="8" name="Text Box 7"/>
          <p:cNvSpPr txBox="1"/>
          <p:nvPr/>
        </p:nvSpPr>
        <p:spPr>
          <a:xfrm>
            <a:off x="3536950" y="2955925"/>
            <a:ext cx="689610" cy="2461260"/>
          </a:xfrm>
          <a:prstGeom prst="rect">
            <a:avLst/>
          </a:prstGeom>
          <a:noFill/>
        </p:spPr>
        <p:txBody>
          <a:bodyPr wrap="square" rtlCol="0">
            <a:spAutoFit/>
          </a:bodyPr>
          <a:p>
            <a:r>
              <a:rPr lang="en-US">
                <a:solidFill>
                  <a:schemeClr val="tx2"/>
                </a:solidFill>
              </a:rPr>
              <a:t>5</a:t>
            </a:r>
            <a:endParaRPr lang="en-US">
              <a:solidFill>
                <a:schemeClr val="tx2"/>
              </a:solidFill>
            </a:endParaRPr>
          </a:p>
          <a:p>
            <a:endParaRPr lang="en-US">
              <a:solidFill>
                <a:schemeClr val="tx2"/>
              </a:solidFill>
            </a:endParaRPr>
          </a:p>
          <a:p>
            <a:r>
              <a:rPr lang="en-US">
                <a:solidFill>
                  <a:schemeClr val="tx2"/>
                </a:solidFill>
              </a:rPr>
              <a:t>3</a:t>
            </a:r>
            <a:endParaRPr lang="en-US">
              <a:solidFill>
                <a:schemeClr val="tx2"/>
              </a:solidFill>
            </a:endParaRPr>
          </a:p>
          <a:p>
            <a:endParaRPr lang="en-US">
              <a:solidFill>
                <a:schemeClr val="tx2"/>
              </a:solidFill>
            </a:endParaRPr>
          </a:p>
          <a:p>
            <a:r>
              <a:rPr lang="en-US">
                <a:solidFill>
                  <a:schemeClr val="tx2"/>
                </a:solidFill>
              </a:rPr>
              <a:t>4</a:t>
            </a:r>
            <a:endParaRPr lang="en-US">
              <a:solidFill>
                <a:schemeClr val="tx2"/>
              </a:solidFill>
            </a:endParaRPr>
          </a:p>
          <a:p>
            <a:endParaRPr lang="en-US">
              <a:solidFill>
                <a:schemeClr val="tx2"/>
              </a:solidFill>
            </a:endParaRPr>
          </a:p>
          <a:p>
            <a:r>
              <a:rPr lang="en-US">
                <a:solidFill>
                  <a:schemeClr val="tx2"/>
                </a:solidFill>
              </a:rPr>
              <a:t>2</a:t>
            </a:r>
            <a:endParaRPr lang="en-US">
              <a:solidFill>
                <a:schemeClr val="tx2"/>
              </a:solidFill>
            </a:endParaRPr>
          </a:p>
          <a:p>
            <a:endParaRPr lang="en-US">
              <a:solidFill>
                <a:schemeClr val="tx2"/>
              </a:solidFill>
            </a:endParaRPr>
          </a:p>
          <a:p>
            <a:r>
              <a:rPr lang="en-US">
                <a:solidFill>
                  <a:schemeClr val="tx2"/>
                </a:solidFill>
              </a:rPr>
              <a:t>6</a:t>
            </a:r>
            <a:endParaRPr lang="en-US">
              <a:solidFill>
                <a:schemeClr val="tx2"/>
              </a:solidFill>
            </a:endParaRPr>
          </a:p>
          <a:p>
            <a:endParaRPr lang="en-US">
              <a:solidFill>
                <a:schemeClr val="tx2"/>
              </a:solidFill>
            </a:endParaRPr>
          </a:p>
          <a:p>
            <a:r>
              <a:rPr lang="en-US">
                <a:solidFill>
                  <a:schemeClr val="tx2"/>
                </a:solidFill>
              </a:rPr>
              <a:t>0</a:t>
            </a:r>
            <a:endParaRPr lang="en-US">
              <a:solidFill>
                <a:schemeClr val="tx2"/>
              </a:solidFill>
            </a:endParaRPr>
          </a:p>
        </p:txBody>
      </p:sp>
      <p:sp>
        <p:nvSpPr>
          <p:cNvPr id="9" name="Oval 8"/>
          <p:cNvSpPr/>
          <p:nvPr/>
        </p:nvSpPr>
        <p:spPr>
          <a:xfrm>
            <a:off x="4956810" y="302387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a:solidFill>
                  <a:schemeClr val="tx1"/>
                </a:solidFill>
              </a:rPr>
              <a:t>s</a:t>
            </a:r>
            <a:endParaRPr lang="en-US" sz="2000">
              <a:solidFill>
                <a:schemeClr val="tx1"/>
              </a:solidFill>
            </a:endParaRPr>
          </a:p>
        </p:txBody>
      </p:sp>
      <p:sp>
        <p:nvSpPr>
          <p:cNvPr id="10" name="Oval 9"/>
          <p:cNvSpPr/>
          <p:nvPr/>
        </p:nvSpPr>
        <p:spPr>
          <a:xfrm>
            <a:off x="5935345" y="268160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A</a:t>
            </a:r>
            <a:endParaRPr lang="en-US" sz="1800">
              <a:solidFill>
                <a:schemeClr val="tx1"/>
              </a:solidFill>
            </a:endParaRPr>
          </a:p>
        </p:txBody>
      </p:sp>
      <p:sp>
        <p:nvSpPr>
          <p:cNvPr id="11" name="Oval 10"/>
          <p:cNvSpPr/>
          <p:nvPr/>
        </p:nvSpPr>
        <p:spPr>
          <a:xfrm>
            <a:off x="7305040" y="233426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B</a:t>
            </a:r>
            <a:endParaRPr lang="en-US" sz="1800">
              <a:solidFill>
                <a:schemeClr val="tx1"/>
              </a:solidFill>
            </a:endParaRPr>
          </a:p>
        </p:txBody>
      </p:sp>
      <p:sp>
        <p:nvSpPr>
          <p:cNvPr id="12" name="Oval 11"/>
          <p:cNvSpPr/>
          <p:nvPr/>
        </p:nvSpPr>
        <p:spPr>
          <a:xfrm>
            <a:off x="6666865" y="347535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C</a:t>
            </a:r>
            <a:endParaRPr lang="en-US" sz="1800">
              <a:solidFill>
                <a:schemeClr val="tx1"/>
              </a:solidFill>
            </a:endParaRPr>
          </a:p>
        </p:txBody>
      </p:sp>
      <p:sp>
        <p:nvSpPr>
          <p:cNvPr id="13" name="Oval 12"/>
          <p:cNvSpPr/>
          <p:nvPr/>
        </p:nvSpPr>
        <p:spPr>
          <a:xfrm>
            <a:off x="7863205" y="328041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D</a:t>
            </a:r>
            <a:endParaRPr lang="en-US" sz="1800">
              <a:solidFill>
                <a:schemeClr val="tx1"/>
              </a:solidFill>
            </a:endParaRPr>
          </a:p>
        </p:txBody>
      </p:sp>
      <p:sp>
        <p:nvSpPr>
          <p:cNvPr id="14" name="Oval 13"/>
          <p:cNvSpPr/>
          <p:nvPr/>
        </p:nvSpPr>
        <p:spPr>
          <a:xfrm>
            <a:off x="7558405" y="433768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G</a:t>
            </a:r>
            <a:endParaRPr lang="en-US" sz="1800">
              <a:solidFill>
                <a:schemeClr val="tx1"/>
              </a:solidFill>
            </a:endParaRPr>
          </a:p>
        </p:txBody>
      </p:sp>
      <p:cxnSp>
        <p:nvCxnSpPr>
          <p:cNvPr id="15" name="Straight Arrow Connector 14"/>
          <p:cNvCxnSpPr>
            <a:stCxn id="9" idx="5"/>
            <a:endCxn id="14" idx="2"/>
          </p:cNvCxnSpPr>
          <p:nvPr/>
        </p:nvCxnSpPr>
        <p:spPr>
          <a:xfrm>
            <a:off x="5433060" y="3535045"/>
            <a:ext cx="2125345" cy="110236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2"/>
          </p:cNvCxnSpPr>
          <p:nvPr/>
        </p:nvCxnSpPr>
        <p:spPr>
          <a:xfrm flipV="1">
            <a:off x="6493510" y="2633980"/>
            <a:ext cx="811530" cy="3473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5"/>
            <a:endCxn id="13" idx="1"/>
          </p:cNvCxnSpPr>
          <p:nvPr/>
        </p:nvCxnSpPr>
        <p:spPr>
          <a:xfrm>
            <a:off x="7781290" y="2845435"/>
            <a:ext cx="163830" cy="52260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2" idx="1"/>
          </p:cNvCxnSpPr>
          <p:nvPr/>
        </p:nvCxnSpPr>
        <p:spPr>
          <a:xfrm>
            <a:off x="6397625" y="2983865"/>
            <a:ext cx="351155" cy="57912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7"/>
          </p:cNvCxnSpPr>
          <p:nvPr/>
        </p:nvCxnSpPr>
        <p:spPr>
          <a:xfrm flipV="1">
            <a:off x="5433060" y="2981325"/>
            <a:ext cx="502285" cy="13017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5"/>
            <a:endCxn id="14" idx="1"/>
          </p:cNvCxnSpPr>
          <p:nvPr/>
        </p:nvCxnSpPr>
        <p:spPr>
          <a:xfrm>
            <a:off x="7143115" y="3986530"/>
            <a:ext cx="497205" cy="43878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6"/>
            <a:endCxn id="13" idx="2"/>
          </p:cNvCxnSpPr>
          <p:nvPr/>
        </p:nvCxnSpPr>
        <p:spPr>
          <a:xfrm flipV="1">
            <a:off x="7225030" y="3580130"/>
            <a:ext cx="638175" cy="1949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4"/>
            <a:endCxn id="14" idx="7"/>
          </p:cNvCxnSpPr>
          <p:nvPr/>
        </p:nvCxnSpPr>
        <p:spPr>
          <a:xfrm flipH="1">
            <a:off x="8034655" y="3879215"/>
            <a:ext cx="107950" cy="54610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5433060" y="2717165"/>
            <a:ext cx="281940" cy="306705"/>
          </a:xfrm>
          <a:prstGeom prst="rect">
            <a:avLst/>
          </a:prstGeom>
          <a:noFill/>
        </p:spPr>
        <p:txBody>
          <a:bodyPr wrap="none" rtlCol="0">
            <a:spAutoFit/>
          </a:bodyPr>
          <a:p>
            <a:r>
              <a:rPr lang="en-US">
                <a:solidFill>
                  <a:schemeClr val="tx2"/>
                </a:solidFill>
              </a:rPr>
              <a:t>1</a:t>
            </a:r>
            <a:endParaRPr lang="en-US">
              <a:solidFill>
                <a:schemeClr val="tx2"/>
              </a:solidFill>
            </a:endParaRPr>
          </a:p>
        </p:txBody>
      </p:sp>
      <p:sp>
        <p:nvSpPr>
          <p:cNvPr id="24" name="Text Box 23"/>
          <p:cNvSpPr txBox="1"/>
          <p:nvPr/>
        </p:nvSpPr>
        <p:spPr>
          <a:xfrm>
            <a:off x="5920105" y="3967480"/>
            <a:ext cx="428625" cy="306705"/>
          </a:xfrm>
          <a:prstGeom prst="rect">
            <a:avLst/>
          </a:prstGeom>
          <a:noFill/>
        </p:spPr>
        <p:txBody>
          <a:bodyPr wrap="square" rtlCol="0">
            <a:spAutoFit/>
          </a:bodyPr>
          <a:p>
            <a:r>
              <a:rPr lang="en-US">
                <a:solidFill>
                  <a:schemeClr val="tx2"/>
                </a:solidFill>
              </a:rPr>
              <a:t>10</a:t>
            </a:r>
            <a:endParaRPr lang="en-US">
              <a:solidFill>
                <a:schemeClr val="tx2"/>
              </a:solidFill>
            </a:endParaRPr>
          </a:p>
        </p:txBody>
      </p:sp>
      <p:sp>
        <p:nvSpPr>
          <p:cNvPr id="25" name="Text Box 24"/>
          <p:cNvSpPr txBox="1"/>
          <p:nvPr/>
        </p:nvSpPr>
        <p:spPr>
          <a:xfrm>
            <a:off x="6590030" y="3084830"/>
            <a:ext cx="334645" cy="306705"/>
          </a:xfrm>
          <a:prstGeom prst="rect">
            <a:avLst/>
          </a:prstGeom>
          <a:noFill/>
        </p:spPr>
        <p:txBody>
          <a:bodyPr wrap="square" rtlCol="0">
            <a:spAutoFit/>
          </a:bodyPr>
          <a:p>
            <a:r>
              <a:rPr lang="en-US">
                <a:solidFill>
                  <a:schemeClr val="tx2"/>
                </a:solidFill>
              </a:rPr>
              <a:t>1</a:t>
            </a:r>
            <a:endParaRPr lang="en-US">
              <a:solidFill>
                <a:schemeClr val="tx2"/>
              </a:solidFill>
            </a:endParaRPr>
          </a:p>
        </p:txBody>
      </p:sp>
      <p:sp>
        <p:nvSpPr>
          <p:cNvPr id="26" name="Text Box 25"/>
          <p:cNvSpPr txBox="1"/>
          <p:nvPr/>
        </p:nvSpPr>
        <p:spPr>
          <a:xfrm>
            <a:off x="6559550" y="2446020"/>
            <a:ext cx="38544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
        <p:nvSpPr>
          <p:cNvPr id="27" name="Text Box 26"/>
          <p:cNvSpPr txBox="1"/>
          <p:nvPr/>
        </p:nvSpPr>
        <p:spPr>
          <a:xfrm>
            <a:off x="7898130" y="2750185"/>
            <a:ext cx="466725" cy="306705"/>
          </a:xfrm>
          <a:prstGeom prst="rect">
            <a:avLst/>
          </a:prstGeom>
          <a:noFill/>
        </p:spPr>
        <p:txBody>
          <a:bodyPr wrap="square" rtlCol="0">
            <a:spAutoFit/>
          </a:bodyPr>
          <a:p>
            <a:r>
              <a:rPr lang="en-US">
                <a:solidFill>
                  <a:schemeClr val="tx2"/>
                </a:solidFill>
              </a:rPr>
              <a:t>5</a:t>
            </a:r>
            <a:endParaRPr lang="en-US">
              <a:solidFill>
                <a:schemeClr val="tx2"/>
              </a:solidFill>
            </a:endParaRPr>
          </a:p>
        </p:txBody>
      </p:sp>
      <p:sp>
        <p:nvSpPr>
          <p:cNvPr id="28" name="Text Box 27"/>
          <p:cNvSpPr txBox="1"/>
          <p:nvPr/>
        </p:nvSpPr>
        <p:spPr>
          <a:xfrm>
            <a:off x="7211060" y="3368040"/>
            <a:ext cx="487045" cy="306705"/>
          </a:xfrm>
          <a:prstGeom prst="rect">
            <a:avLst/>
          </a:prstGeom>
          <a:noFill/>
        </p:spPr>
        <p:txBody>
          <a:bodyPr wrap="square" rtlCol="0">
            <a:spAutoFit/>
          </a:bodyPr>
          <a:p>
            <a:r>
              <a:rPr lang="en-US">
                <a:solidFill>
                  <a:schemeClr val="tx2"/>
                </a:solidFill>
              </a:rPr>
              <a:t>3</a:t>
            </a:r>
            <a:endParaRPr lang="en-US">
              <a:solidFill>
                <a:schemeClr val="tx2"/>
              </a:solidFill>
            </a:endParaRPr>
          </a:p>
        </p:txBody>
      </p:sp>
      <p:sp>
        <p:nvSpPr>
          <p:cNvPr id="29" name="Text Box 28"/>
          <p:cNvSpPr txBox="1"/>
          <p:nvPr/>
        </p:nvSpPr>
        <p:spPr>
          <a:xfrm>
            <a:off x="7330440" y="3916680"/>
            <a:ext cx="354965" cy="306705"/>
          </a:xfrm>
          <a:prstGeom prst="rect">
            <a:avLst/>
          </a:prstGeom>
          <a:noFill/>
        </p:spPr>
        <p:txBody>
          <a:bodyPr wrap="square" rtlCol="0">
            <a:spAutoFit/>
          </a:bodyPr>
          <a:p>
            <a:r>
              <a:rPr lang="en-US">
                <a:solidFill>
                  <a:schemeClr val="tx2"/>
                </a:solidFill>
              </a:rPr>
              <a:t>4</a:t>
            </a:r>
            <a:endParaRPr lang="en-US">
              <a:solidFill>
                <a:schemeClr val="tx2"/>
              </a:solidFill>
            </a:endParaRPr>
          </a:p>
        </p:txBody>
      </p:sp>
      <p:sp>
        <p:nvSpPr>
          <p:cNvPr id="30" name="Text Box 29"/>
          <p:cNvSpPr txBox="1"/>
          <p:nvPr/>
        </p:nvSpPr>
        <p:spPr>
          <a:xfrm>
            <a:off x="8192135" y="4008120"/>
            <a:ext cx="36512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654300" y="1624330"/>
            <a:ext cx="6653530" cy="3415030"/>
          </a:xfrm>
          <a:prstGeom prst="rect">
            <a:avLst/>
          </a:prstGeom>
          <a:noFill/>
        </p:spPr>
        <p:txBody>
          <a:bodyPr wrap="square" rtlCol="0">
            <a:spAutoFit/>
          </a:bodyPr>
          <a:p>
            <a:r>
              <a:rPr lang="en-US" sz="1800">
                <a:solidFill>
                  <a:schemeClr val="tx2"/>
                </a:solidFill>
              </a:rPr>
              <a:t>STEP 1:</a:t>
            </a:r>
            <a:endParaRPr lang="en-US" sz="1800">
              <a:solidFill>
                <a:schemeClr val="tx2"/>
              </a:solidFill>
            </a:endParaRPr>
          </a:p>
          <a:p>
            <a:r>
              <a:rPr lang="en-US" sz="1800">
                <a:solidFill>
                  <a:schemeClr val="tx2"/>
                </a:solidFill>
              </a:rPr>
              <a:t>	S -&gt; A =&gt; f(n) = g(n) + h(n) </a:t>
            </a:r>
            <a:endParaRPr lang="en-US" sz="1800">
              <a:solidFill>
                <a:schemeClr val="tx2"/>
              </a:solidFill>
            </a:endParaRPr>
          </a:p>
          <a:p>
            <a:r>
              <a:rPr lang="en-US" sz="1800">
                <a:solidFill>
                  <a:schemeClr val="tx2"/>
                </a:solidFill>
              </a:rPr>
              <a:t>		        = 1      + 3 = 4</a:t>
            </a:r>
            <a:endParaRPr lang="en-US" sz="1800">
              <a:solidFill>
                <a:schemeClr val="tx2"/>
              </a:solidFill>
            </a:endParaRPr>
          </a:p>
          <a:p>
            <a:r>
              <a:rPr lang="en-US" sz="1800">
                <a:solidFill>
                  <a:schemeClr val="tx2"/>
                </a:solidFill>
              </a:rPr>
              <a:t>	S -&gt; G =&gt; f(n) = 10 + 0 =10 ( hold )</a:t>
            </a:r>
            <a:endParaRPr lang="en-US" sz="1800">
              <a:solidFill>
                <a:schemeClr val="tx2"/>
              </a:solidFill>
            </a:endParaRPr>
          </a:p>
          <a:p>
            <a:r>
              <a:rPr lang="en-US" sz="1800">
                <a:solidFill>
                  <a:schemeClr val="tx2"/>
                </a:solidFill>
              </a:rPr>
              <a:t>STEP 2:</a:t>
            </a:r>
            <a:endParaRPr lang="en-US" sz="1800">
              <a:solidFill>
                <a:schemeClr val="tx2"/>
              </a:solidFill>
            </a:endParaRPr>
          </a:p>
          <a:p>
            <a:r>
              <a:rPr lang="en-US" sz="1800">
                <a:solidFill>
                  <a:schemeClr val="tx2"/>
                </a:solidFill>
              </a:rPr>
              <a:t>	S -&gt; A -&gt; B =&gt; f(n) = 3 + 4 = 7 ( hold )</a:t>
            </a:r>
            <a:endParaRPr lang="en-US" sz="1800">
              <a:solidFill>
                <a:schemeClr val="tx2"/>
              </a:solidFill>
            </a:endParaRPr>
          </a:p>
          <a:p>
            <a:r>
              <a:rPr lang="en-US" sz="1800">
                <a:solidFill>
                  <a:schemeClr val="tx2"/>
                </a:solidFill>
              </a:rPr>
              <a:t>	S -&gt; A -&gt; C =&gt; f(n) = 2 + 2 = 4</a:t>
            </a:r>
            <a:endParaRPr lang="en-US" sz="1800">
              <a:solidFill>
                <a:schemeClr val="tx2"/>
              </a:solidFill>
            </a:endParaRPr>
          </a:p>
          <a:p>
            <a:r>
              <a:rPr lang="en-US" sz="1800">
                <a:solidFill>
                  <a:schemeClr val="tx2"/>
                </a:solidFill>
              </a:rPr>
              <a:t>STEP 3: </a:t>
            </a:r>
            <a:endParaRPr lang="en-US" sz="1800">
              <a:solidFill>
                <a:schemeClr val="tx2"/>
              </a:solidFill>
            </a:endParaRPr>
          </a:p>
          <a:p>
            <a:r>
              <a:rPr lang="en-US" sz="1800">
                <a:solidFill>
                  <a:schemeClr val="tx2"/>
                </a:solidFill>
              </a:rPr>
              <a:t>	S -&gt; A </a:t>
            </a:r>
            <a:r>
              <a:rPr lang="en-US" sz="1800">
                <a:solidFill>
                  <a:schemeClr val="tx2"/>
                </a:solidFill>
                <a:sym typeface="+mn-ea"/>
              </a:rPr>
              <a:t> -&gt; C  -&gt; D =&gt; f(n) = 5 + 6 = 11 ( hold )</a:t>
            </a:r>
            <a:endParaRPr lang="en-US" sz="1800">
              <a:solidFill>
                <a:schemeClr val="tx2"/>
              </a:solidFill>
              <a:sym typeface="+mn-ea"/>
            </a:endParaRPr>
          </a:p>
          <a:p>
            <a:r>
              <a:rPr lang="en-US" sz="1800">
                <a:solidFill>
                  <a:schemeClr val="tx2"/>
                </a:solidFill>
              </a:rPr>
              <a:t>	S </a:t>
            </a:r>
            <a:r>
              <a:rPr lang="en-US" sz="1800">
                <a:solidFill>
                  <a:schemeClr val="tx2"/>
                </a:solidFill>
                <a:sym typeface="+mn-ea"/>
              </a:rPr>
              <a:t> -&gt; A  -&gt; C  -&gt; G =&gt; f(n) = 6 + 0 = 6</a:t>
            </a:r>
            <a:endParaRPr lang="en-US" sz="1800">
              <a:solidFill>
                <a:schemeClr val="tx2"/>
              </a:solidFill>
              <a:sym typeface="+mn-ea"/>
            </a:endParaRPr>
          </a:p>
          <a:p>
            <a:r>
              <a:rPr lang="en-US" sz="1800">
                <a:solidFill>
                  <a:schemeClr val="tx2"/>
                </a:solidFill>
              </a:rPr>
              <a:t>RESULT: </a:t>
            </a:r>
            <a:endParaRPr lang="en-US" sz="1800">
              <a:solidFill>
                <a:schemeClr val="tx2"/>
              </a:solidFill>
            </a:endParaRPr>
          </a:p>
          <a:p>
            <a:r>
              <a:rPr lang="en-US" sz="1800">
                <a:solidFill>
                  <a:schemeClr val="tx2"/>
                </a:solidFill>
              </a:rPr>
              <a:t>	S </a:t>
            </a:r>
            <a:r>
              <a:rPr lang="en-US" sz="1800">
                <a:solidFill>
                  <a:schemeClr val="tx2"/>
                </a:solidFill>
                <a:sym typeface="+mn-ea"/>
              </a:rPr>
              <a:t> -&gt; A  -&gt; C  -&gt; G ( cost = 6 )</a:t>
            </a:r>
            <a:endParaRPr lang="en-US" sz="180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7726</Words>
  <Application>WPS Presentation</Application>
  <PresentationFormat/>
  <Paragraphs>552</Paragraphs>
  <Slides>47</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47</vt:i4>
      </vt:variant>
    </vt:vector>
  </HeadingPairs>
  <TitlesOfParts>
    <vt:vector size="68" baseType="lpstr">
      <vt:lpstr>Arial</vt:lpstr>
      <vt:lpstr>SimSun</vt:lpstr>
      <vt:lpstr>Wingdings</vt:lpstr>
      <vt:lpstr>Arial</vt:lpstr>
      <vt:lpstr>Calibri</vt:lpstr>
      <vt:lpstr>Questrial</vt:lpstr>
      <vt:lpstr>Fredericka the Great</vt:lpstr>
      <vt:lpstr>DM Sans</vt:lpstr>
      <vt:lpstr>Segoe Print</vt:lpstr>
      <vt:lpstr>Aldrich</vt:lpstr>
      <vt:lpstr>Abril Fatface</vt:lpstr>
      <vt:lpstr>Euclid</vt:lpstr>
      <vt:lpstr>Griffy</vt:lpstr>
      <vt:lpstr>Wide Latin</vt:lpstr>
      <vt:lpstr>Poppins</vt:lpstr>
      <vt:lpstr>Homemade Apple</vt:lpstr>
      <vt:lpstr>Shadows Into Light Two</vt:lpstr>
      <vt:lpstr>Chelsea Market</vt:lpstr>
      <vt:lpstr>Microsoft YaHei</vt:lpstr>
      <vt:lpstr>Arial Unicode MS</vt:lpstr>
      <vt:lpstr>SlidesMania</vt:lpstr>
      <vt:lpstr>PowerPoint 演示文稿</vt:lpstr>
      <vt:lpstr>Thuật toán Random Forests</vt:lpstr>
      <vt:lpstr>Nội dung bài thuyết trình bao gồm</vt:lpstr>
      <vt:lpstr>PowerPoint 演示文稿</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Thuật toán A* ( A Star )</vt:lpstr>
      <vt:lpstr>Nội dung bài thuyết trình bao gồm</vt:lpstr>
      <vt:lpstr>Định nghĩa thuật toán A*</vt:lpstr>
      <vt:lpstr>Did you know?</vt:lpstr>
      <vt:lpstr>This is our team.</vt:lpstr>
      <vt:lpstr>PowerPoint 演示文稿</vt:lpstr>
      <vt:lpstr>PowerPoint 演示文稿</vt:lpstr>
      <vt:lpstr>Các bước xây dựng thuật toán A*</vt:lpstr>
      <vt:lpstr>Thuật toán A*</vt:lpstr>
      <vt:lpstr>Đặc điểm của thuật toán A*</vt:lpstr>
      <vt:lpstr>Đặc Điểm.</vt:lpstr>
      <vt:lpstr>Ưu điểm thuật toán A*</vt:lpstr>
      <vt:lpstr>Nhược điểm thuật toán A*</vt:lpstr>
      <vt:lpstr> Ứng dụng A* trong thực tế</vt:lpstr>
      <vt:lpstr>Tìm đường  đi ngắn nhất giữa  hai điểm  trên bản đồ.</vt:lpstr>
      <vt:lpstr>Lập trình game</vt:lpstr>
      <vt:lpstr>Sử dụng trong các hệ thống điều khiển tự động</vt:lpstr>
      <vt:lpstr>PowerPoint 演示文稿</vt:lpstr>
      <vt:lpstr>PowerPoint 演示文稿</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Trường Nguyễn</cp:lastModifiedBy>
  <cp:revision>15</cp:revision>
  <dcterms:created xsi:type="dcterms:W3CDTF">2023-05-13T19:46:00Z</dcterms:created>
  <dcterms:modified xsi:type="dcterms:W3CDTF">2023-06-08T18:35:17Z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2057-11.2.0.11537</vt:lpwstr>
  </property>
</Properties>
</file>